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70" r:id="rId10"/>
    <p:sldId id="271" r:id="rId11"/>
    <p:sldId id="266" r:id="rId12"/>
    <p:sldId id="267" r:id="rId13"/>
    <p:sldId id="268" r:id="rId14"/>
    <p:sldId id="398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  <p:sldId id="311" r:id="rId51"/>
    <p:sldId id="400" r:id="rId52"/>
    <p:sldId id="399" r:id="rId53"/>
    <p:sldId id="2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/>
    <p:restoredTop sz="94613"/>
  </p:normalViewPr>
  <p:slideViewPr>
    <p:cSldViewPr snapToGrid="0" snapToObjects="1" showGuides="1">
      <p:cViewPr varScale="1">
        <p:scale>
          <a:sx n="90" d="100"/>
          <a:sy n="90" d="100"/>
        </p:scale>
        <p:origin x="216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94870480"/>
        <c:axId val="-94859584"/>
      </c:barChart>
      <c:catAx>
        <c:axId val="-94870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94859584"/>
        <c:crosses val="autoZero"/>
        <c:auto val="1"/>
        <c:lblAlgn val="ctr"/>
        <c:lblOffset val="100"/>
        <c:noMultiLvlLbl val="0"/>
      </c:catAx>
      <c:valAx>
        <c:axId val="-94859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948704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26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27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28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31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34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37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15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4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19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23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</a:t>
            </a:r>
            <a:r>
              <a:rPr lang="en-US" dirty="0" smtClean="0"/>
              <a:t>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October 11, 2017</a:t>
            </a:r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Evaluation</a:t>
            </a:r>
            <a:r>
              <a:rPr lang="en-US" dirty="0" smtClean="0"/>
              <a:t>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Malapropisms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word that is most likely wrong</a:t>
            </a:r>
          </a:p>
          <a:p>
            <a:pPr lvl="1"/>
            <a:r>
              <a:rPr lang="en-US" dirty="0" smtClean="0"/>
              <a:t>Jack withdrew money from the ATM next to the 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/>
              <a:t>Thesaurus-based algorithms</a:t>
            </a:r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</a:t>
            </a:r>
            <a:r>
              <a:rPr lang="en-US" sz="3200" dirty="0" smtClean="0"/>
              <a:t>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</a:t>
            </a:r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605155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r>
              <a:rPr lang="en-US" dirty="0" err="1" smtClean="0"/>
              <a:t>globalwordnet.org</a:t>
            </a:r>
            <a:r>
              <a:rPr lang="en-US" dirty="0" smtClean="0"/>
              <a:t>: </a:t>
            </a:r>
            <a:r>
              <a:rPr lang="en-US" dirty="0" err="1" smtClean="0"/>
              <a:t>wordnets</a:t>
            </a:r>
            <a:r>
              <a:rPr lang="en-US" dirty="0" smtClean="0"/>
              <a:t> in 50+ languages</a:t>
            </a:r>
            <a:endParaRPr lang="en-US" dirty="0" smtClean="0"/>
          </a:p>
          <a:p>
            <a:pPr lvl="1"/>
            <a:r>
              <a:rPr lang="en-US" dirty="0" smtClean="0"/>
              <a:t>quality/coverage/availability varies</a:t>
            </a:r>
            <a:endParaRPr lang="en-US" dirty="0" smtClean="0"/>
          </a:p>
          <a:p>
            <a:r>
              <a:rPr lang="en-US" dirty="0" smtClean="0"/>
              <a:t>Let's talk about how words can semantically relate to each </a:t>
            </a:r>
            <a:r>
              <a:rPr lang="en-US" dirty="0" smtClean="0"/>
              <a:t>other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3378"/>
              </p:ext>
            </p:extLst>
          </p:nvPr>
        </p:nvGraphicFramePr>
        <p:xfrm>
          <a:off x="6096000" y="1851026"/>
          <a:ext cx="5299076" cy="274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538"/>
                <a:gridCol w="2649538"/>
              </a:tblGrid>
              <a:tr h="54991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4991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4991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4991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4991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5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</a:t>
            </a:r>
            <a:r>
              <a:rPr lang="en-US" dirty="0" smtClean="0"/>
              <a:t>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duermes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dormir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0621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4963"/>
          </a:xfrm>
        </p:spPr>
        <p:txBody>
          <a:bodyPr/>
          <a:lstStyle/>
          <a:p>
            <a:r>
              <a:rPr lang="en-US" b="1" dirty="0" smtClean="0"/>
              <a:t>Q: What is a good way to remove wine stains?</a:t>
            </a:r>
          </a:p>
          <a:p>
            <a:r>
              <a:rPr lang="en-US" dirty="0" smtClean="0"/>
              <a:t>A1: Salt is a </a:t>
            </a:r>
            <a:r>
              <a:rPr lang="en-US" u="sng" dirty="0" smtClean="0"/>
              <a:t>great</a:t>
            </a:r>
            <a:r>
              <a:rPr lang="en-US" dirty="0" smtClean="0"/>
              <a:t> way to </a:t>
            </a:r>
            <a:r>
              <a:rPr lang="en-US" u="sng" dirty="0" smtClean="0"/>
              <a:t>eliminate</a:t>
            </a:r>
            <a:r>
              <a:rPr lang="en-US" dirty="0" smtClean="0"/>
              <a:t> wine stains</a:t>
            </a:r>
          </a:p>
          <a:p>
            <a:r>
              <a:rPr lang="en-US" dirty="0" smtClean="0"/>
              <a:t>A2: </a:t>
            </a:r>
            <a:r>
              <a:rPr lang="en-US" u="sng" dirty="0" smtClean="0"/>
              <a:t>How</a:t>
            </a:r>
            <a:r>
              <a:rPr lang="en-US" dirty="0" smtClean="0"/>
              <a:t> to </a:t>
            </a:r>
            <a:r>
              <a:rPr lang="en-US" u="sng" dirty="0" smtClean="0"/>
              <a:t>get rid of</a:t>
            </a:r>
            <a:r>
              <a:rPr lang="en-US" dirty="0" smtClean="0"/>
              <a:t> wine stains...</a:t>
            </a:r>
          </a:p>
          <a:p>
            <a:r>
              <a:rPr lang="en-US" dirty="0" smtClean="0"/>
              <a:t>A3: </a:t>
            </a:r>
            <a:r>
              <a:rPr lang="en-US" u="sng" dirty="0" smtClean="0"/>
              <a:t>How</a:t>
            </a:r>
            <a:r>
              <a:rPr lang="en-US" dirty="0" smtClean="0"/>
              <a:t> to </a:t>
            </a:r>
            <a:r>
              <a:rPr lang="en-US" u="sng" dirty="0" smtClean="0"/>
              <a:t>get</a:t>
            </a:r>
            <a:r>
              <a:rPr lang="en-US" dirty="0" smtClean="0"/>
              <a:t> red wine </a:t>
            </a:r>
            <a:r>
              <a:rPr lang="en-US" u="sng" dirty="0" smtClean="0"/>
              <a:t>out</a:t>
            </a:r>
            <a:r>
              <a:rPr lang="en-US" dirty="0" smtClean="0"/>
              <a:t> of clothes...</a:t>
            </a:r>
          </a:p>
          <a:p>
            <a:r>
              <a:rPr lang="en-US" dirty="0" smtClean="0"/>
              <a:t>A4: Oxalic acid is </a:t>
            </a:r>
            <a:r>
              <a:rPr lang="en-US" u="sng" dirty="0" smtClean="0"/>
              <a:t>infallible</a:t>
            </a:r>
            <a:r>
              <a:rPr lang="en-US" dirty="0" smtClean="0"/>
              <a:t> in removing iron-rust and ink stains.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6025" y="4943475"/>
            <a:ext cx="355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Lots of synonyms!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79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</a:t>
            </a:r>
            <a:r>
              <a:rPr lang="en-US" b="1" dirty="0" smtClean="0">
                <a:solidFill>
                  <a:srgbClr val="0000FF"/>
                </a:solidFill>
              </a:rPr>
              <a:t>”</a:t>
            </a:r>
          </a:p>
          <a:p>
            <a:r>
              <a:rPr lang="en-US" dirty="0" smtClean="0"/>
              <a:t>FYI: some literary Zeugmas</a:t>
            </a:r>
          </a:p>
          <a:p>
            <a:pPr lvl="1"/>
            <a:r>
              <a:rPr lang="en-US" dirty="0" smtClean="0"/>
              <a:t>Eggs and oaths are soon broken</a:t>
            </a:r>
          </a:p>
          <a:p>
            <a:pPr lvl="1"/>
            <a:r>
              <a:rPr lang="en-US" dirty="0"/>
              <a:t>It was the knife that, a moment later, cut off her scream. And her </a:t>
            </a:r>
            <a:r>
              <a:rPr lang="en-US" dirty="0" smtClean="0"/>
              <a:t>head.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senses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b="1" dirty="0" err="1" smtClean="0">
                <a:solidFill>
                  <a:srgbClr val="0000FF"/>
                </a:solidFill>
              </a:rPr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32976"/>
              </p:ext>
            </p:extLst>
          </p:nvPr>
        </p:nvGraphicFramePr>
        <p:xfrm>
          <a:off x="581025" y="5078413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404023"/>
            <a:ext cx="10515600" cy="573330"/>
          </a:xfrm>
        </p:spPr>
        <p:txBody>
          <a:bodyPr/>
          <a:lstStyle/>
          <a:p>
            <a:r>
              <a:rPr lang="en-US" smtClean="0"/>
              <a:t>Given a movie script, recommend similar movies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4" y="1934933"/>
            <a:ext cx="1552463" cy="216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27" y="1930219"/>
            <a:ext cx="4268321" cy="2069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548" y="4210400"/>
            <a:ext cx="4457252" cy="196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552" y="4210400"/>
            <a:ext cx="1518122" cy="219007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418996">
            <a:off x="6390938" y="3001541"/>
            <a:ext cx="1011219" cy="1844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9064" y="1333260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 (aka definition)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</a:t>
            </a:r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 smtClean="0"/>
              <a:t>sourceforge</a:t>
            </a:r>
            <a:endParaRPr lang="de-DE" sz="3733" dirty="0" smtClean="0"/>
          </a:p>
          <a:p>
            <a:r>
              <a:rPr lang="de-DE" sz="4533" dirty="0" smtClean="0"/>
              <a:t>[IPYTHON DEMO]</a:t>
            </a:r>
            <a:endParaRPr lang="en-US" sz="45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</a:t>
            </a:r>
            <a:r>
              <a:rPr lang="en-US" dirty="0" smtClean="0"/>
              <a:t>words/senses </a:t>
            </a:r>
            <a:r>
              <a:rPr lang="en-US" dirty="0"/>
              <a:t>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dirty="0" smtClean="0"/>
              <a:t>senses</a:t>
            </a:r>
            <a:endParaRPr lang="en-US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money-river</a:t>
            </a:r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clown-tramway</a:t>
            </a:r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imilarity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</a:t>
            </a:r>
            <a:r>
              <a:rPr lang="en-US" sz="3733" dirty="0" smtClean="0"/>
              <a:t>algorithms (next time)</a:t>
            </a:r>
            <a:endParaRPr lang="en-US" sz="3733" dirty="0"/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uiExpand="1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</a:t>
            </a:r>
            <a:r>
              <a:rPr lang="en-US" sz="2933" i="1" dirty="0" err="1" smtClean="0">
                <a:solidFill>
                  <a:srgbClr val="0000FF"/>
                </a:solidFill>
              </a:rPr>
              <a:t>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</a:t>
            </a:r>
            <a:r>
              <a:rPr lang="en-US" dirty="0" smtClean="0"/>
              <a:t>are </a:t>
            </a:r>
            <a:r>
              <a:rPr lang="en-US" dirty="0" smtClean="0"/>
              <a:t>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5156200"/>
          </a:xfrm>
        </p:spPr>
        <p:txBody>
          <a:bodyPr/>
          <a:lstStyle/>
          <a:p>
            <a:r>
              <a:rPr lang="en-US" dirty="0"/>
              <a:t>Let’s define </a:t>
            </a:r>
            <a:r>
              <a:rPr lang="en-US" dirty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(c)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dirty="0"/>
              <a:t>The probability that a randomly selected word in a corpus is an instance of concept </a:t>
            </a:r>
            <a:r>
              <a:rPr lang="en-US" i="1" dirty="0">
                <a:latin typeface="Times New Roman"/>
                <a:cs typeface="Times New Roman"/>
              </a:rPr>
              <a:t>c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Formally: there is a distinct random variable, ranging over words, associated with each concept in the </a:t>
            </a:r>
            <a:r>
              <a:rPr lang="en-US" dirty="0" smtClean="0"/>
              <a:t>hierarchy</a:t>
            </a:r>
          </a:p>
          <a:p>
            <a:pPr lvl="2"/>
            <a:r>
              <a:rPr lang="en-US" dirty="0" smtClean="0"/>
              <a:t>for a given concept, each observed noun is either</a:t>
            </a:r>
          </a:p>
          <a:p>
            <a:pPr lvl="3"/>
            <a:r>
              <a:rPr lang="en-US" dirty="0" smtClean="0"/>
              <a:t> a member of that concept  with probability </a:t>
            </a:r>
            <a:r>
              <a:rPr lang="en-US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dirty="0" smtClean="0"/>
              <a:t>not a member of that concept with probability </a:t>
            </a:r>
            <a:r>
              <a:rPr lang="en-US" dirty="0" smtClean="0">
                <a:latin typeface="Times New Roman"/>
                <a:cs typeface="Times New Roman"/>
              </a:rPr>
              <a:t>1-P(c)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All words are members of the root node (Entity)</a:t>
            </a:r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dirty="0"/>
              <a:t>The lower a node in </a:t>
            </a:r>
            <a:r>
              <a:rPr lang="en-US" dirty="0" smtClean="0"/>
              <a:t>hierarchy</a:t>
            </a:r>
            <a:r>
              <a:rPr lang="en-US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</a:t>
            </a:r>
            <a:r>
              <a:rPr lang="en-US" dirty="0" smtClean="0"/>
              <a:t>c, +c</a:t>
            </a:r>
            <a:endParaRPr lang="en-US" dirty="0" smtClean="0"/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uiExpand="1" build="p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Similar?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Notebook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should be available to you on blackboard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3" imgW="4699000" imgH="1828800" progId="Equation.3">
                  <p:embed/>
                </p:oleObj>
              </mc:Choice>
              <mc:Fallback>
                <p:oleObj name="Equation" r:id="rId3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dirty="0" smtClean="0"/>
              <a:t>Resources not available in many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an explicit lexical 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990600"/>
            <a:ext cx="6886575" cy="500841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972175" y="1105476"/>
            <a:ext cx="4143376" cy="5071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2287</Words>
  <Application>Microsoft Macintosh PowerPoint</Application>
  <PresentationFormat>Widescreen</PresentationFormat>
  <Paragraphs>417</Paragraphs>
  <Slides>53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Calibri</vt:lpstr>
      <vt:lpstr>Calibri (Body)</vt:lpstr>
      <vt:lpstr>Calibri Light</vt:lpstr>
      <vt:lpstr>Courier</vt:lpstr>
      <vt:lpstr>Lucida Sans</vt:lpstr>
      <vt:lpstr>Symbol</vt:lpstr>
      <vt:lpstr>Tahoma</vt:lpstr>
      <vt:lpstr>Times New Roman</vt:lpstr>
      <vt:lpstr>Wingdings</vt:lpstr>
      <vt:lpstr>Arial</vt:lpstr>
      <vt:lpstr>Office Theme</vt:lpstr>
      <vt:lpstr>Equation</vt:lpstr>
      <vt:lpstr>Lecture 13: Classical Lexical Semantics </vt:lpstr>
      <vt:lpstr>Question Answering</vt:lpstr>
      <vt:lpstr>Document Similarity</vt:lpstr>
      <vt:lpstr>Intuition of Semantic Similarity</vt:lpstr>
      <vt:lpstr>Why Are Two Words Similar?</vt:lpstr>
      <vt:lpstr>Two Types of Relations</vt:lpstr>
      <vt:lpstr>Validity of Semantic Similarity</vt:lpstr>
      <vt:lpstr>Why Do This</vt:lpstr>
      <vt:lpstr>Word similarity for plagiarism detection</vt:lpstr>
      <vt:lpstr>Word similarity for historical linguistics: semantic change over time</vt:lpstr>
      <vt:lpstr>Task Evaluation: Correlation with Humans</vt:lpstr>
      <vt:lpstr>Evaluation: Word Choice Problems</vt:lpstr>
      <vt:lpstr>Evaluation: Malapropisms</vt:lpstr>
      <vt:lpstr>Two classes of similarity algorithms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Senses of “bass” in Wordnet</vt:lpstr>
      <vt:lpstr>How is “sense” defined in WordNet?</vt:lpstr>
      <vt:lpstr>WordNet Hypernym Hierarchy for “bass”</vt:lpstr>
      <vt:lpstr>WordNet Noun Relations</vt:lpstr>
      <vt:lpstr>WordNet VerbRelations</vt:lpstr>
      <vt:lpstr>WordNet: Viewed as a graph</vt:lpstr>
      <vt:lpstr>WordNet 3.1</vt:lpstr>
      <vt:lpstr>Word Similarity</vt:lpstr>
      <vt:lpstr>Why word similarity</vt:lpstr>
      <vt:lpstr>Word similarity and word relatedness</vt:lpstr>
      <vt:lpstr>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Python Notebook Demo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Microsoft Office User</cp:lastModifiedBy>
  <cp:revision>41</cp:revision>
  <cp:lastPrinted>2017-10-09T18:38:40Z</cp:lastPrinted>
  <dcterms:created xsi:type="dcterms:W3CDTF">2017-10-03T00:26:14Z</dcterms:created>
  <dcterms:modified xsi:type="dcterms:W3CDTF">2017-10-11T12:52:31Z</dcterms:modified>
</cp:coreProperties>
</file>